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7" r:id="rId8"/>
    <p:sldId id="262" r:id="rId9"/>
    <p:sldId id="263" r:id="rId10"/>
    <p:sldId id="264" r:id="rId11"/>
    <p:sldId id="279" r:id="rId12"/>
    <p:sldId id="265" r:id="rId13"/>
    <p:sldId id="268" r:id="rId14"/>
    <p:sldId id="270" r:id="rId15"/>
    <p:sldId id="278" r:id="rId16"/>
    <p:sldId id="269" r:id="rId17"/>
    <p:sldId id="272" r:id="rId18"/>
    <p:sldId id="273" r:id="rId19"/>
    <p:sldId id="274" r:id="rId20"/>
    <p:sldId id="275" r:id="rId21"/>
    <p:sldId id="276" r:id="rId22"/>
    <p:sldId id="277"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803"/>
  </p:normalViewPr>
  <p:slideViewPr>
    <p:cSldViewPr snapToGrid="0">
      <p:cViewPr varScale="1">
        <p:scale>
          <a:sx n="90" d="100"/>
          <a:sy n="90" d="100"/>
        </p:scale>
        <p:origin x="23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8C024-011E-724B-B92A-7F1AB9D85636}" type="datetimeFigureOut">
              <a:rPr lang="en-US" smtClean="0"/>
              <a:t>12/11/24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99CC6-DE97-C049-9C8E-45462E729CC9}" type="slidenum">
              <a:rPr lang="en-US" smtClean="0"/>
              <a:t>‹#›</a:t>
            </a:fld>
            <a:endParaRPr lang="en-US"/>
          </a:p>
        </p:txBody>
      </p:sp>
    </p:spTree>
    <p:extLst>
      <p:ext uri="{BB962C8B-B14F-4D97-AF65-F5344CB8AC3E}">
        <p14:creationId xmlns:p14="http://schemas.microsoft.com/office/powerpoint/2010/main" val="3137312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2</a:t>
            </a:fld>
            <a:endParaRPr lang="en-US"/>
          </a:p>
        </p:txBody>
      </p:sp>
    </p:spTree>
    <p:extLst>
      <p:ext uri="{BB962C8B-B14F-4D97-AF65-F5344CB8AC3E}">
        <p14:creationId xmlns:p14="http://schemas.microsoft.com/office/powerpoint/2010/main" val="386246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49C6-2A5B-5A14-6ED6-434D49D5B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B6421-03F6-4CF7-EEF2-13163345C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8ABC9-899A-848F-27D1-57191C1C3E1D}"/>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10726A0-28B6-24E8-EB35-0180D6A2584B}"/>
              </a:ext>
            </a:extLst>
          </p:cNvPr>
          <p:cNvSpPr>
            <a:spLocks noGrp="1"/>
          </p:cNvSpPr>
          <p:nvPr>
            <p:ph type="sldNum" sz="quarter" idx="5"/>
          </p:nvPr>
        </p:nvSpPr>
        <p:spPr/>
        <p:txBody>
          <a:bodyPr/>
          <a:lstStyle/>
          <a:p>
            <a:fld id="{37599CC6-DE97-C049-9C8E-45462E729CC9}" type="slidenum">
              <a:rPr lang="en-US" smtClean="0"/>
              <a:t>17</a:t>
            </a:fld>
            <a:endParaRPr lang="en-US"/>
          </a:p>
        </p:txBody>
      </p:sp>
    </p:spTree>
    <p:extLst>
      <p:ext uri="{BB962C8B-B14F-4D97-AF65-F5344CB8AC3E}">
        <p14:creationId xmlns:p14="http://schemas.microsoft.com/office/powerpoint/2010/main" val="2428529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5A65B-67BF-7058-D40A-7FADEAF6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4C8DD-B747-6888-E05B-447F1C1069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8ABFB-2F7D-B1CD-ABC7-1CAC77C68CAF}"/>
              </a:ext>
            </a:extLst>
          </p:cNvPr>
          <p:cNvSpPr>
            <a:spLocks noGrp="1"/>
          </p:cNvSpPr>
          <p:nvPr>
            <p:ph type="body" idx="1"/>
          </p:nvPr>
        </p:nvSpPr>
        <p:spPr/>
        <p:txBody>
          <a:bodyPr/>
          <a:lstStyle/>
          <a:p>
            <a:r>
              <a:rPr lang="en-US" dirty="0"/>
              <a:t>https://</a:t>
            </a:r>
            <a:r>
              <a:rPr lang="en-US" dirty="0" err="1"/>
              <a:t>moviesfilmsandflix.com</a:t>
            </a:r>
            <a:r>
              <a:rPr lang="en-US" dirty="0"/>
              <a:t>/2016/06/20/movienomics-analyzing-the-face-palming-world-of-nicholas-sparks-movie-posters/</a:t>
            </a:r>
          </a:p>
        </p:txBody>
      </p:sp>
      <p:sp>
        <p:nvSpPr>
          <p:cNvPr id="4" name="Slide Number Placeholder 3">
            <a:extLst>
              <a:ext uri="{FF2B5EF4-FFF2-40B4-BE49-F238E27FC236}">
                <a16:creationId xmlns:a16="http://schemas.microsoft.com/office/drawing/2014/main" id="{F08CABC7-14BF-A53B-296B-41D49D622D4B}"/>
              </a:ext>
            </a:extLst>
          </p:cNvPr>
          <p:cNvSpPr>
            <a:spLocks noGrp="1"/>
          </p:cNvSpPr>
          <p:nvPr>
            <p:ph type="sldNum" sz="quarter" idx="5"/>
          </p:nvPr>
        </p:nvSpPr>
        <p:spPr/>
        <p:txBody>
          <a:bodyPr/>
          <a:lstStyle/>
          <a:p>
            <a:fld id="{37599CC6-DE97-C049-9C8E-45462E729CC9}" type="slidenum">
              <a:rPr lang="en-US" smtClean="0"/>
              <a:t>18</a:t>
            </a:fld>
            <a:endParaRPr lang="en-US"/>
          </a:p>
        </p:txBody>
      </p:sp>
    </p:spTree>
    <p:extLst>
      <p:ext uri="{BB962C8B-B14F-4D97-AF65-F5344CB8AC3E}">
        <p14:creationId xmlns:p14="http://schemas.microsoft.com/office/powerpoint/2010/main" val="873407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F436B-DEE1-2170-778F-1EDB8D248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96C9C-818D-0DE9-6120-BAF44AED1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07DC4-AB82-2B68-C183-EDE6CB8B7429}"/>
              </a:ext>
            </a:extLst>
          </p:cNvPr>
          <p:cNvSpPr>
            <a:spLocks noGrp="1"/>
          </p:cNvSpPr>
          <p:nvPr>
            <p:ph type="body" idx="1"/>
          </p:nvPr>
        </p:nvSpPr>
        <p:spPr/>
        <p:txBody>
          <a:bodyPr/>
          <a:lstStyle/>
          <a:p>
            <a:r>
              <a:rPr lang="en-US" dirty="0"/>
              <a:t>https://</a:t>
            </a:r>
            <a:r>
              <a:rPr lang="en-US" dirty="0" err="1"/>
              <a:t>www.sqlservertutorial.net</a:t>
            </a:r>
            <a:r>
              <a:rPr lang="en-US" dirty="0"/>
              <a:t>/getting-started/</a:t>
            </a:r>
            <a:r>
              <a:rPr lang="en-US" dirty="0" err="1"/>
              <a:t>sql</a:t>
            </a:r>
            <a:r>
              <a:rPr lang="en-US" dirty="0"/>
              <a:t>-server-sample-database/</a:t>
            </a:r>
          </a:p>
        </p:txBody>
      </p:sp>
      <p:sp>
        <p:nvSpPr>
          <p:cNvPr id="4" name="Slide Number Placeholder 3">
            <a:extLst>
              <a:ext uri="{FF2B5EF4-FFF2-40B4-BE49-F238E27FC236}">
                <a16:creationId xmlns:a16="http://schemas.microsoft.com/office/drawing/2014/main" id="{B844A163-F75B-09F3-E289-ED220CE2A71F}"/>
              </a:ext>
            </a:extLst>
          </p:cNvPr>
          <p:cNvSpPr>
            <a:spLocks noGrp="1"/>
          </p:cNvSpPr>
          <p:nvPr>
            <p:ph type="sldNum" sz="quarter" idx="5"/>
          </p:nvPr>
        </p:nvSpPr>
        <p:spPr/>
        <p:txBody>
          <a:bodyPr/>
          <a:lstStyle/>
          <a:p>
            <a:fld id="{37599CC6-DE97-C049-9C8E-45462E729CC9}" type="slidenum">
              <a:rPr lang="en-US" smtClean="0"/>
              <a:t>19</a:t>
            </a:fld>
            <a:endParaRPr lang="en-US"/>
          </a:p>
        </p:txBody>
      </p:sp>
    </p:spTree>
    <p:extLst>
      <p:ext uri="{BB962C8B-B14F-4D97-AF65-F5344CB8AC3E}">
        <p14:creationId xmlns:p14="http://schemas.microsoft.com/office/powerpoint/2010/main" val="346059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2BEC-0B39-099C-CD6D-95BD391D8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9C257-600D-F181-0F95-E844B785C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BA3C1-279A-1C2C-D258-988EC0D9BDA5}"/>
              </a:ext>
            </a:extLst>
          </p:cNvPr>
          <p:cNvSpPr>
            <a:spLocks noGrp="1"/>
          </p:cNvSpPr>
          <p:nvPr>
            <p:ph type="body" idx="1"/>
          </p:nvPr>
        </p:nvSpPr>
        <p:spPr/>
        <p:txBody>
          <a:bodyPr/>
          <a:lstStyle/>
          <a:p>
            <a:r>
              <a:rPr lang="en-US" dirty="0"/>
              <a:t>https://</a:t>
            </a:r>
            <a:r>
              <a:rPr lang="en-US" dirty="0" err="1"/>
              <a:t>tatoeba.org</a:t>
            </a:r>
            <a:r>
              <a:rPr lang="en-US" dirty="0"/>
              <a:t>/</a:t>
            </a:r>
            <a:r>
              <a:rPr lang="en-US" dirty="0" err="1"/>
              <a:t>en</a:t>
            </a:r>
            <a:r>
              <a:rPr lang="en-US" dirty="0"/>
              <a:t>/sentences/</a:t>
            </a:r>
            <a:r>
              <a:rPr lang="en-US" dirty="0" err="1"/>
              <a:t>search?from</a:t>
            </a:r>
            <a:r>
              <a:rPr lang="en-US" dirty="0"/>
              <a:t>=</a:t>
            </a:r>
            <a:r>
              <a:rPr lang="en-US" dirty="0" err="1"/>
              <a:t>eng&amp;has_audio</a:t>
            </a:r>
            <a:r>
              <a:rPr lang="en-US" dirty="0"/>
              <a:t>=&amp;native=&amp;orphans=</a:t>
            </a:r>
            <a:r>
              <a:rPr lang="en-US" dirty="0" err="1"/>
              <a:t>no&amp;query</a:t>
            </a:r>
            <a:r>
              <a:rPr lang="en-US" dirty="0"/>
              <a:t>=+</a:t>
            </a:r>
            <a:r>
              <a:rPr lang="en-US" dirty="0" err="1"/>
              <a:t>cat&amp;sort</a:t>
            </a:r>
            <a:r>
              <a:rPr lang="en-US" dirty="0"/>
              <a:t>=</a:t>
            </a:r>
            <a:r>
              <a:rPr lang="en-US" dirty="0" err="1"/>
              <a:t>relevance&amp;sort_reverse</a:t>
            </a:r>
            <a:r>
              <a:rPr lang="en-US" dirty="0"/>
              <a:t>=&amp;tags=&amp;to=</a:t>
            </a:r>
            <a:r>
              <a:rPr lang="en-US" dirty="0" err="1"/>
              <a:t>none&amp;trans_filter</a:t>
            </a:r>
            <a:r>
              <a:rPr lang="en-US" dirty="0"/>
              <a:t>=</a:t>
            </a:r>
            <a:r>
              <a:rPr lang="en-US" dirty="0" err="1"/>
              <a:t>limit&amp;trans_has_audio</a:t>
            </a:r>
            <a:r>
              <a:rPr lang="en-US" dirty="0"/>
              <a:t>=&amp;</a:t>
            </a:r>
            <a:r>
              <a:rPr lang="en-US" dirty="0" err="1"/>
              <a:t>trans_link</a:t>
            </a:r>
            <a:r>
              <a:rPr lang="en-US" dirty="0"/>
              <a:t>=&amp;</a:t>
            </a:r>
            <a:r>
              <a:rPr lang="en-US" dirty="0" err="1"/>
              <a:t>trans_orphan</a:t>
            </a:r>
            <a:r>
              <a:rPr lang="en-US" dirty="0"/>
              <a:t>=&amp;</a:t>
            </a:r>
            <a:r>
              <a:rPr lang="en-US" dirty="0" err="1"/>
              <a:t>trans_to</a:t>
            </a:r>
            <a:r>
              <a:rPr lang="en-US" dirty="0"/>
              <a:t>=&amp;</a:t>
            </a:r>
            <a:r>
              <a:rPr lang="en-US" dirty="0" err="1"/>
              <a:t>trans_unapproved</a:t>
            </a:r>
            <a:r>
              <a:rPr lang="en-US" dirty="0"/>
              <a:t>=&amp;</a:t>
            </a:r>
            <a:r>
              <a:rPr lang="en-US" dirty="0" err="1"/>
              <a:t>trans_user</a:t>
            </a:r>
            <a:r>
              <a:rPr lang="en-US" dirty="0"/>
              <a:t>=&amp;unapproved=</a:t>
            </a:r>
            <a:r>
              <a:rPr lang="en-US" dirty="0" err="1"/>
              <a:t>no&amp;user</a:t>
            </a:r>
            <a:r>
              <a:rPr lang="en-US" dirty="0"/>
              <a:t>=&amp;</a:t>
            </a:r>
            <a:r>
              <a:rPr lang="en-US" dirty="0" err="1"/>
              <a:t>word_count_max</a:t>
            </a:r>
            <a:r>
              <a:rPr lang="en-US" dirty="0"/>
              <a:t>=&amp;</a:t>
            </a:r>
            <a:r>
              <a:rPr lang="en-US" dirty="0" err="1"/>
              <a:t>word_count_min</a:t>
            </a:r>
            <a:r>
              <a:rPr lang="en-US" dirty="0"/>
              <a:t>=9</a:t>
            </a:r>
          </a:p>
        </p:txBody>
      </p:sp>
      <p:sp>
        <p:nvSpPr>
          <p:cNvPr id="4" name="Slide Number Placeholder 3">
            <a:extLst>
              <a:ext uri="{FF2B5EF4-FFF2-40B4-BE49-F238E27FC236}">
                <a16:creationId xmlns:a16="http://schemas.microsoft.com/office/drawing/2014/main" id="{9DBCD872-24E6-277E-3E20-FCB416C9CDB4}"/>
              </a:ext>
            </a:extLst>
          </p:cNvPr>
          <p:cNvSpPr>
            <a:spLocks noGrp="1"/>
          </p:cNvSpPr>
          <p:nvPr>
            <p:ph type="sldNum" sz="quarter" idx="5"/>
          </p:nvPr>
        </p:nvSpPr>
        <p:spPr/>
        <p:txBody>
          <a:bodyPr/>
          <a:lstStyle/>
          <a:p>
            <a:fld id="{37599CC6-DE97-C049-9C8E-45462E729CC9}" type="slidenum">
              <a:rPr lang="en-US" smtClean="0"/>
              <a:t>20</a:t>
            </a:fld>
            <a:endParaRPr lang="en-US"/>
          </a:p>
        </p:txBody>
      </p:sp>
    </p:spTree>
    <p:extLst>
      <p:ext uri="{BB962C8B-B14F-4D97-AF65-F5344CB8AC3E}">
        <p14:creationId xmlns:p14="http://schemas.microsoft.com/office/powerpoint/2010/main" val="679458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E2F6F-54E6-56E8-B332-D20B05082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BE5F6-C3C4-A5AE-346B-A3D228C30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9B062-C0B8-C05E-4E3E-1EE613B0AFB0}"/>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0703571-EBB7-7EC0-2758-A8AE3B6E637E}"/>
              </a:ext>
            </a:extLst>
          </p:cNvPr>
          <p:cNvSpPr>
            <a:spLocks noGrp="1"/>
          </p:cNvSpPr>
          <p:nvPr>
            <p:ph type="sldNum" sz="quarter" idx="5"/>
          </p:nvPr>
        </p:nvSpPr>
        <p:spPr/>
        <p:txBody>
          <a:bodyPr/>
          <a:lstStyle/>
          <a:p>
            <a:fld id="{37599CC6-DE97-C049-9C8E-45462E729CC9}" type="slidenum">
              <a:rPr lang="en-US" smtClean="0"/>
              <a:t>21</a:t>
            </a:fld>
            <a:endParaRPr lang="en-US"/>
          </a:p>
        </p:txBody>
      </p:sp>
    </p:spTree>
    <p:extLst>
      <p:ext uri="{BB962C8B-B14F-4D97-AF65-F5344CB8AC3E}">
        <p14:creationId xmlns:p14="http://schemas.microsoft.com/office/powerpoint/2010/main" val="51278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D0346-4759-CE89-FBF6-73FDFFB8D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941DA-BCC1-D5F2-F58E-AE79EC18F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A612D-4F39-95C6-6D5C-CDCD49E84A39}"/>
              </a:ext>
            </a:extLst>
          </p:cNvPr>
          <p:cNvSpPr>
            <a:spLocks noGrp="1"/>
          </p:cNvSpPr>
          <p:nvPr>
            <p:ph type="body" idx="1"/>
          </p:nvPr>
        </p:nvSpPr>
        <p:spPr/>
        <p:txBody>
          <a:bodyPr/>
          <a:lstStyle/>
          <a:p>
            <a:r>
              <a:rPr lang="en-US" dirty="0"/>
              <a:t>https://</a:t>
            </a:r>
            <a:r>
              <a:rPr lang="en-US" dirty="0" err="1"/>
              <a:t>cdt.org</a:t>
            </a:r>
            <a:r>
              <a:rPr lang="en-US" dirty="0"/>
              <a:t>/insights/the-nsa-shuttered-the-call-detail-records-program-so-too-must-congress/</a:t>
            </a:r>
          </a:p>
        </p:txBody>
      </p:sp>
      <p:sp>
        <p:nvSpPr>
          <p:cNvPr id="4" name="Slide Number Placeholder 3">
            <a:extLst>
              <a:ext uri="{FF2B5EF4-FFF2-40B4-BE49-F238E27FC236}">
                <a16:creationId xmlns:a16="http://schemas.microsoft.com/office/drawing/2014/main" id="{A265FD70-1E2E-E767-69F2-83EC210420FF}"/>
              </a:ext>
            </a:extLst>
          </p:cNvPr>
          <p:cNvSpPr>
            <a:spLocks noGrp="1"/>
          </p:cNvSpPr>
          <p:nvPr>
            <p:ph type="sldNum" sz="quarter" idx="5"/>
          </p:nvPr>
        </p:nvSpPr>
        <p:spPr/>
        <p:txBody>
          <a:bodyPr/>
          <a:lstStyle/>
          <a:p>
            <a:fld id="{37599CC6-DE97-C049-9C8E-45462E729CC9}" type="slidenum">
              <a:rPr lang="en-US" smtClean="0"/>
              <a:t>22</a:t>
            </a:fld>
            <a:endParaRPr lang="en-US"/>
          </a:p>
        </p:txBody>
      </p:sp>
    </p:spTree>
    <p:extLst>
      <p:ext uri="{BB962C8B-B14F-4D97-AF65-F5344CB8AC3E}">
        <p14:creationId xmlns:p14="http://schemas.microsoft.com/office/powerpoint/2010/main" val="118055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examples of types of meaning you could have</a:t>
            </a:r>
          </a:p>
        </p:txBody>
      </p:sp>
      <p:sp>
        <p:nvSpPr>
          <p:cNvPr id="4" name="Slide Number Placeholder 3"/>
          <p:cNvSpPr>
            <a:spLocks noGrp="1"/>
          </p:cNvSpPr>
          <p:nvPr>
            <p:ph type="sldNum" sz="quarter" idx="5"/>
          </p:nvPr>
        </p:nvSpPr>
        <p:spPr/>
        <p:txBody>
          <a:bodyPr/>
          <a:lstStyle/>
          <a:p>
            <a:fld id="{37599CC6-DE97-C049-9C8E-45462E729CC9}" type="slidenum">
              <a:rPr lang="en-US" smtClean="0"/>
              <a:t>6</a:t>
            </a:fld>
            <a:endParaRPr lang="en-US"/>
          </a:p>
        </p:txBody>
      </p:sp>
    </p:spTree>
    <p:extLst>
      <p:ext uri="{BB962C8B-B14F-4D97-AF65-F5344CB8AC3E}">
        <p14:creationId xmlns:p14="http://schemas.microsoft.com/office/powerpoint/2010/main" val="129485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10</a:t>
            </a:fld>
            <a:endParaRPr lang="en-US"/>
          </a:p>
        </p:txBody>
      </p:sp>
    </p:spTree>
    <p:extLst>
      <p:ext uri="{BB962C8B-B14F-4D97-AF65-F5344CB8AC3E}">
        <p14:creationId xmlns:p14="http://schemas.microsoft.com/office/powerpoint/2010/main" val="1702356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599CC6-DE97-C049-9C8E-45462E729CC9}" type="slidenum">
              <a:rPr lang="en-US" smtClean="0"/>
              <a:t>11</a:t>
            </a:fld>
            <a:endParaRPr lang="en-US"/>
          </a:p>
        </p:txBody>
      </p:sp>
    </p:spTree>
    <p:extLst>
      <p:ext uri="{BB962C8B-B14F-4D97-AF65-F5344CB8AC3E}">
        <p14:creationId xmlns:p14="http://schemas.microsoft.com/office/powerpoint/2010/main" val="282109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p:cNvSpPr>
            <a:spLocks noGrp="1"/>
          </p:cNvSpPr>
          <p:nvPr>
            <p:ph type="sldNum" sz="quarter" idx="5"/>
          </p:nvPr>
        </p:nvSpPr>
        <p:spPr/>
        <p:txBody>
          <a:bodyPr/>
          <a:lstStyle/>
          <a:p>
            <a:fld id="{37599CC6-DE97-C049-9C8E-45462E729CC9}" type="slidenum">
              <a:rPr lang="en-US" smtClean="0"/>
              <a:t>12</a:t>
            </a:fld>
            <a:endParaRPr lang="en-US"/>
          </a:p>
        </p:txBody>
      </p:sp>
    </p:spTree>
    <p:extLst>
      <p:ext uri="{BB962C8B-B14F-4D97-AF65-F5344CB8AC3E}">
        <p14:creationId xmlns:p14="http://schemas.microsoft.com/office/powerpoint/2010/main" val="3897564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11E-1407-E1D3-923F-DB625A22E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736EB-0567-A050-A7DA-19748C9AD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780BD-D042-73EA-080E-597AEA09D31C}"/>
              </a:ext>
            </a:extLst>
          </p:cNvPr>
          <p:cNvSpPr>
            <a:spLocks noGrp="1"/>
          </p:cNvSpPr>
          <p:nvPr>
            <p:ph type="body" idx="1"/>
          </p:nvPr>
        </p:nvSpPr>
        <p:spPr/>
        <p:txBody>
          <a:bodyPr/>
          <a:lstStyle/>
          <a:p>
            <a:r>
              <a:rPr lang="en-US" dirty="0"/>
              <a:t>From https://</a:t>
            </a:r>
            <a:r>
              <a:rPr lang="en-US" dirty="0" err="1"/>
              <a:t>techterms.com</a:t>
            </a:r>
            <a:r>
              <a:rPr lang="en-US" dirty="0"/>
              <a:t>/definition/spreadsheet</a:t>
            </a:r>
          </a:p>
        </p:txBody>
      </p:sp>
      <p:sp>
        <p:nvSpPr>
          <p:cNvPr id="4" name="Slide Number Placeholder 3">
            <a:extLst>
              <a:ext uri="{FF2B5EF4-FFF2-40B4-BE49-F238E27FC236}">
                <a16:creationId xmlns:a16="http://schemas.microsoft.com/office/drawing/2014/main" id="{486954A9-FFDA-2EDA-2546-255E4242D157}"/>
              </a:ext>
            </a:extLst>
          </p:cNvPr>
          <p:cNvSpPr>
            <a:spLocks noGrp="1"/>
          </p:cNvSpPr>
          <p:nvPr>
            <p:ph type="sldNum" sz="quarter" idx="5"/>
          </p:nvPr>
        </p:nvSpPr>
        <p:spPr/>
        <p:txBody>
          <a:bodyPr/>
          <a:lstStyle/>
          <a:p>
            <a:fld id="{37599CC6-DE97-C049-9C8E-45462E729CC9}" type="slidenum">
              <a:rPr lang="en-US" smtClean="0"/>
              <a:t>13</a:t>
            </a:fld>
            <a:endParaRPr lang="en-US"/>
          </a:p>
        </p:txBody>
      </p:sp>
    </p:spTree>
    <p:extLst>
      <p:ext uri="{BB962C8B-B14F-4D97-AF65-F5344CB8AC3E}">
        <p14:creationId xmlns:p14="http://schemas.microsoft.com/office/powerpoint/2010/main" val="60199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DF376-4B53-388B-D930-32FFC95B1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F0340-F860-33F6-4BCB-86BD2E865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AA070-841A-554A-F5B9-998548CFE2E3}"/>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FA61B5A3-D569-9CC9-A3B3-58D9D978D039}"/>
              </a:ext>
            </a:extLst>
          </p:cNvPr>
          <p:cNvSpPr>
            <a:spLocks noGrp="1"/>
          </p:cNvSpPr>
          <p:nvPr>
            <p:ph type="sldNum" sz="quarter" idx="5"/>
          </p:nvPr>
        </p:nvSpPr>
        <p:spPr/>
        <p:txBody>
          <a:bodyPr/>
          <a:lstStyle/>
          <a:p>
            <a:fld id="{37599CC6-DE97-C049-9C8E-45462E729CC9}" type="slidenum">
              <a:rPr lang="en-US" smtClean="0"/>
              <a:t>14</a:t>
            </a:fld>
            <a:endParaRPr lang="en-US"/>
          </a:p>
        </p:txBody>
      </p:sp>
    </p:spTree>
    <p:extLst>
      <p:ext uri="{BB962C8B-B14F-4D97-AF65-F5344CB8AC3E}">
        <p14:creationId xmlns:p14="http://schemas.microsoft.com/office/powerpoint/2010/main" val="68886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68EC9-17D6-7EB0-6E8E-8FF5469C7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4A935-9A62-5DA4-18E3-DB1949B22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C71CC-43FA-241E-7465-20F712E7DC95}"/>
              </a:ext>
            </a:extLst>
          </p:cNvPr>
          <p:cNvSpPr>
            <a:spLocks noGrp="1"/>
          </p:cNvSpPr>
          <p:nvPr>
            <p:ph type="body" idx="1"/>
          </p:nvPr>
        </p:nvSpPr>
        <p:spPr/>
        <p:txBody>
          <a:bodyPr/>
          <a:lstStyle/>
          <a:p>
            <a:r>
              <a:rPr lang="en-US" dirty="0"/>
              <a:t>https://</a:t>
            </a:r>
            <a:r>
              <a:rPr lang="en-US" dirty="0" err="1"/>
              <a:t>unsplash.com</a:t>
            </a:r>
            <a:r>
              <a:rPr lang="en-US" dirty="0"/>
              <a:t>/photos/books-on-brown-wooden-shelf-Ft_Wn-K5YH8</a:t>
            </a:r>
          </a:p>
        </p:txBody>
      </p:sp>
      <p:sp>
        <p:nvSpPr>
          <p:cNvPr id="4" name="Slide Number Placeholder 3">
            <a:extLst>
              <a:ext uri="{FF2B5EF4-FFF2-40B4-BE49-F238E27FC236}">
                <a16:creationId xmlns:a16="http://schemas.microsoft.com/office/drawing/2014/main" id="{149A38F2-9ED5-49B8-040F-016299A3CD5D}"/>
              </a:ext>
            </a:extLst>
          </p:cNvPr>
          <p:cNvSpPr>
            <a:spLocks noGrp="1"/>
          </p:cNvSpPr>
          <p:nvPr>
            <p:ph type="sldNum" sz="quarter" idx="5"/>
          </p:nvPr>
        </p:nvSpPr>
        <p:spPr/>
        <p:txBody>
          <a:bodyPr/>
          <a:lstStyle/>
          <a:p>
            <a:fld id="{37599CC6-DE97-C049-9C8E-45462E729CC9}" type="slidenum">
              <a:rPr lang="en-US" smtClean="0"/>
              <a:t>15</a:t>
            </a:fld>
            <a:endParaRPr lang="en-US"/>
          </a:p>
        </p:txBody>
      </p:sp>
    </p:spTree>
    <p:extLst>
      <p:ext uri="{BB962C8B-B14F-4D97-AF65-F5344CB8AC3E}">
        <p14:creationId xmlns:p14="http://schemas.microsoft.com/office/powerpoint/2010/main" val="261514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9B65D-9261-26B6-4FEC-92A71A027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8E5CE-9521-3DCB-A00D-2E66F58C6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E9BDB-0490-BFD0-382D-457AC5A1AEFF}"/>
              </a:ext>
            </a:extLst>
          </p:cNvPr>
          <p:cNvSpPr>
            <a:spLocks noGrp="1"/>
          </p:cNvSpPr>
          <p:nvPr>
            <p:ph type="body" idx="1"/>
          </p:nvPr>
        </p:nvSpPr>
        <p:spPr/>
        <p:txBody>
          <a:bodyPr/>
          <a:lstStyle/>
          <a:p>
            <a:r>
              <a:rPr lang="en-US" dirty="0"/>
              <a:t>https://</a:t>
            </a:r>
            <a:r>
              <a:rPr lang="en-US" dirty="0" err="1"/>
              <a:t>unsplash.com</a:t>
            </a:r>
            <a:r>
              <a:rPr lang="en-US" dirty="0"/>
              <a:t>/photos/bible-opened-on-table-Qj3DC6ifJMM</a:t>
            </a:r>
          </a:p>
        </p:txBody>
      </p:sp>
      <p:sp>
        <p:nvSpPr>
          <p:cNvPr id="4" name="Slide Number Placeholder 3">
            <a:extLst>
              <a:ext uri="{FF2B5EF4-FFF2-40B4-BE49-F238E27FC236}">
                <a16:creationId xmlns:a16="http://schemas.microsoft.com/office/drawing/2014/main" id="{EA9C0B09-8B1E-01D1-C92A-C9D261EF8BF8}"/>
              </a:ext>
            </a:extLst>
          </p:cNvPr>
          <p:cNvSpPr>
            <a:spLocks noGrp="1"/>
          </p:cNvSpPr>
          <p:nvPr>
            <p:ph type="sldNum" sz="quarter" idx="5"/>
          </p:nvPr>
        </p:nvSpPr>
        <p:spPr/>
        <p:txBody>
          <a:bodyPr/>
          <a:lstStyle/>
          <a:p>
            <a:fld id="{37599CC6-DE97-C049-9C8E-45462E729CC9}" type="slidenum">
              <a:rPr lang="en-US" smtClean="0"/>
              <a:t>16</a:t>
            </a:fld>
            <a:endParaRPr lang="en-US"/>
          </a:p>
        </p:txBody>
      </p:sp>
    </p:spTree>
    <p:extLst>
      <p:ext uri="{BB962C8B-B14F-4D97-AF65-F5344CB8AC3E}">
        <p14:creationId xmlns:p14="http://schemas.microsoft.com/office/powerpoint/2010/main" val="131269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F23-B19F-7B15-9358-B88443F678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DA9A3-C8EF-6E7F-4F95-69B42F2B3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0F28-2A60-1FD7-CDBF-E97D9EA94831}"/>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5" name="Footer Placeholder 4">
            <a:extLst>
              <a:ext uri="{FF2B5EF4-FFF2-40B4-BE49-F238E27FC236}">
                <a16:creationId xmlns:a16="http://schemas.microsoft.com/office/drawing/2014/main" id="{FEB26440-1F2E-DB4F-B28B-374BB0D4B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79D60-5592-CEC4-D26C-F35EBF96F28D}"/>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4991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0F76-D14E-07A3-915E-B904DE9E8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7AF5-19AD-44B1-F14B-B15E3019A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CD445-70ED-7ED7-FD19-C6C5E9E5A05E}"/>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5" name="Footer Placeholder 4">
            <a:extLst>
              <a:ext uri="{FF2B5EF4-FFF2-40B4-BE49-F238E27FC236}">
                <a16:creationId xmlns:a16="http://schemas.microsoft.com/office/drawing/2014/main" id="{87E3C1C3-2889-08D9-19F4-5F9C2AA81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493FD-4A5D-5ABB-936E-F240AB38109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34856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743DF-24D6-632A-52E2-A071061EC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456AD-F1ED-1383-DB39-33D4046EA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D87C-A4F7-B262-923E-90EDD9340F84}"/>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5" name="Footer Placeholder 4">
            <a:extLst>
              <a:ext uri="{FF2B5EF4-FFF2-40B4-BE49-F238E27FC236}">
                <a16:creationId xmlns:a16="http://schemas.microsoft.com/office/drawing/2014/main" id="{DCD37D4C-C9BD-9B71-A911-94EEC40D4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45930-44B6-7628-9CF0-6C3ED123ED4E}"/>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7326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6826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78AF-09B2-B823-7AE5-DF0784BBF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09B4-0D93-436A-D02C-3B4E0ADC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9A9AF-5CD2-6761-7772-2F0A8CC13948}"/>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5" name="Footer Placeholder 4">
            <a:extLst>
              <a:ext uri="{FF2B5EF4-FFF2-40B4-BE49-F238E27FC236}">
                <a16:creationId xmlns:a16="http://schemas.microsoft.com/office/drawing/2014/main" id="{0C7E34B2-6EF2-ECCC-C370-25C292F5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6EF96-A607-AFED-C368-C20BBE5866F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405851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0C3-6F48-891C-3187-E0E336616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06BB9-DE66-A273-F4EC-7315B8DAE6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9D772-159E-D505-F971-AD148B5C297F}"/>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5" name="Footer Placeholder 4">
            <a:extLst>
              <a:ext uri="{FF2B5EF4-FFF2-40B4-BE49-F238E27FC236}">
                <a16:creationId xmlns:a16="http://schemas.microsoft.com/office/drawing/2014/main" id="{A15BF2A0-E0F5-AA99-71B3-FFBF209D9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9D71-DB89-CC2A-296D-82844E1C8EA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146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3F06-453D-EB39-8004-44AA505C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2EA9A-8C03-5237-540B-425053D85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7D3B6-812A-E9DB-8568-530FA3933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1A9F2-A416-1E71-1362-67AD7F7C6CF9}"/>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6" name="Footer Placeholder 5">
            <a:extLst>
              <a:ext uri="{FF2B5EF4-FFF2-40B4-BE49-F238E27FC236}">
                <a16:creationId xmlns:a16="http://schemas.microsoft.com/office/drawing/2014/main" id="{B8E7C9AF-A7AB-DF04-6CF5-1BB6338E3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B390A-E884-EF13-F20B-951D7DEF9D7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64613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8400-103E-D076-895B-8393BC917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FDA3F-FB84-DC27-5623-7A2907E05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8DEB06-A768-EE23-741C-760A0C754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702D-C32E-A326-FA4C-C75CD9633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1F0C-715C-2A4D-7059-EF60CE94C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86999-FA31-EABA-EE8E-5787D4E7C716}"/>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8" name="Footer Placeholder 7">
            <a:extLst>
              <a:ext uri="{FF2B5EF4-FFF2-40B4-BE49-F238E27FC236}">
                <a16:creationId xmlns:a16="http://schemas.microsoft.com/office/drawing/2014/main" id="{D2F0E3E8-3E54-8243-E5C5-235EBB0585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E747E-FB2A-ADFF-380D-2EA4A6744376}"/>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672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71DA-1AC9-0551-3AC3-4FF681CCF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E5C8F-195B-B224-75DD-8E820430BF65}"/>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4" name="Footer Placeholder 3">
            <a:extLst>
              <a:ext uri="{FF2B5EF4-FFF2-40B4-BE49-F238E27FC236}">
                <a16:creationId xmlns:a16="http://schemas.microsoft.com/office/drawing/2014/main" id="{F588378E-543E-5259-B444-D228615D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0D4B3-9673-1351-FADC-D3CAEA50F2A8}"/>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93510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7D33D-8EAF-FED3-3376-7CDF5C5DC393}"/>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3" name="Footer Placeholder 2">
            <a:extLst>
              <a:ext uri="{FF2B5EF4-FFF2-40B4-BE49-F238E27FC236}">
                <a16:creationId xmlns:a16="http://schemas.microsoft.com/office/drawing/2014/main" id="{D1F43076-54E2-0073-73C1-9281D436A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13098D-AA8D-D938-B7B1-B25E5C6DA57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207120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2E-E778-D021-734D-7A05DA28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2E0936-990E-A0D4-8028-4B1B7FE79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5EFBA-D41A-1484-53F1-55735208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A7585-4A63-A488-0F43-04E0F7811306}"/>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6" name="Footer Placeholder 5">
            <a:extLst>
              <a:ext uri="{FF2B5EF4-FFF2-40B4-BE49-F238E27FC236}">
                <a16:creationId xmlns:a16="http://schemas.microsoft.com/office/drawing/2014/main" id="{2E53F648-7286-1526-5395-FEB701751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7FF71-D68E-D597-BCF6-0C2A1EC13E8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61574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4CF-33D7-38B3-AD44-C2B596368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DFDDBC-D09D-965D-5CFE-EBCCD13C1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EE60-5CBE-C881-5381-D0BAFAC14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FF6D6-E7D8-897A-722E-64D76AF0F987}"/>
              </a:ext>
            </a:extLst>
          </p:cNvPr>
          <p:cNvSpPr>
            <a:spLocks noGrp="1"/>
          </p:cNvSpPr>
          <p:nvPr>
            <p:ph type="dt" sz="half" idx="10"/>
          </p:nvPr>
        </p:nvSpPr>
        <p:spPr/>
        <p:txBody>
          <a:bodyPr/>
          <a:lstStyle/>
          <a:p>
            <a:fld id="{C10BE67A-F089-334D-87AB-102B20234B04}" type="datetimeFigureOut">
              <a:rPr lang="en-US" smtClean="0"/>
              <a:t>12/11/24</a:t>
            </a:fld>
            <a:endParaRPr lang="en-US"/>
          </a:p>
        </p:txBody>
      </p:sp>
      <p:sp>
        <p:nvSpPr>
          <p:cNvPr id="6" name="Footer Placeholder 5">
            <a:extLst>
              <a:ext uri="{FF2B5EF4-FFF2-40B4-BE49-F238E27FC236}">
                <a16:creationId xmlns:a16="http://schemas.microsoft.com/office/drawing/2014/main" id="{AE12548C-E2C3-058A-33E9-68870AE9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E0676-575F-CC68-B80B-BC78AF14813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8796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3A94B-A59D-DFE1-F483-602A73507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8F3E6-3411-11BC-28F6-F269040B7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802-E0DA-A2F5-1149-DDAD0A619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BE67A-F089-334D-87AB-102B20234B04}" type="datetimeFigureOut">
              <a:rPr lang="en-US" smtClean="0"/>
              <a:t>12/11/24</a:t>
            </a:fld>
            <a:endParaRPr lang="en-US"/>
          </a:p>
        </p:txBody>
      </p:sp>
      <p:sp>
        <p:nvSpPr>
          <p:cNvPr id="5" name="Footer Placeholder 4">
            <a:extLst>
              <a:ext uri="{FF2B5EF4-FFF2-40B4-BE49-F238E27FC236}">
                <a16:creationId xmlns:a16="http://schemas.microsoft.com/office/drawing/2014/main" id="{D193C53B-6991-5029-1F15-BF4C4B154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095E28-47D0-DF5C-B4FA-DDFAE3407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C2888-B738-4940-A744-BC2B207A8C3A}" type="slidenum">
              <a:rPr lang="en-US" smtClean="0"/>
              <a:t>‹#›</a:t>
            </a:fld>
            <a:endParaRPr lang="en-US"/>
          </a:p>
        </p:txBody>
      </p:sp>
    </p:spTree>
    <p:extLst>
      <p:ext uri="{BB962C8B-B14F-4D97-AF65-F5344CB8AC3E}">
        <p14:creationId xmlns:p14="http://schemas.microsoft.com/office/powerpoint/2010/main" val="248939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F88-CC00-A8C6-22A0-D32814755A60}"/>
              </a:ext>
            </a:extLst>
          </p:cNvPr>
          <p:cNvSpPr>
            <a:spLocks noGrp="1"/>
          </p:cNvSpPr>
          <p:nvPr>
            <p:ph type="ctrTitle"/>
          </p:nvPr>
        </p:nvSpPr>
        <p:spPr>
          <a:xfrm>
            <a:off x="1524000" y="2540917"/>
            <a:ext cx="9144000" cy="1776166"/>
          </a:xfrm>
        </p:spPr>
        <p:txBody>
          <a:bodyPr>
            <a:normAutofit/>
          </a:bodyPr>
          <a:lstStyle/>
          <a:p>
            <a:r>
              <a:rPr lang="en-US" dirty="0"/>
              <a:t>Data:</a:t>
            </a:r>
            <a:br>
              <a:rPr lang="en-US" dirty="0"/>
            </a:br>
            <a:r>
              <a:rPr lang="en-US" dirty="0"/>
              <a:t>A Definition</a:t>
            </a:r>
          </a:p>
        </p:txBody>
      </p:sp>
    </p:spTree>
    <p:extLst>
      <p:ext uri="{BB962C8B-B14F-4D97-AF65-F5344CB8AC3E}">
        <p14:creationId xmlns:p14="http://schemas.microsoft.com/office/powerpoint/2010/main" val="3988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0AB2-84AD-B11B-2152-ACEF45218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299B5-8873-759B-E41B-476939CF365D}"/>
              </a:ext>
            </a:extLst>
          </p:cNvPr>
          <p:cNvSpPr>
            <a:spLocks noGrp="1"/>
          </p:cNvSpPr>
          <p:nvPr>
            <p:ph type="title"/>
          </p:nvPr>
        </p:nvSpPr>
        <p:spPr/>
        <p:txBody>
          <a:bodyPr/>
          <a:lstStyle/>
          <a:p>
            <a:r>
              <a:rPr lang="en-US" dirty="0"/>
              <a:t>What is not data?</a:t>
            </a:r>
          </a:p>
        </p:txBody>
      </p:sp>
      <p:sp>
        <p:nvSpPr>
          <p:cNvPr id="3" name="Content Placeholder 2">
            <a:extLst>
              <a:ext uri="{FF2B5EF4-FFF2-40B4-BE49-F238E27FC236}">
                <a16:creationId xmlns:a16="http://schemas.microsoft.com/office/drawing/2014/main" id="{DB31127A-FB88-2DF8-5EC8-B090FDC54FD6}"/>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5D25F857-26ED-CC8E-C184-E7AC997B3E32}"/>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0138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A2B389ED-17EF-E41D-6124-E2A35A4664D6}"/>
              </a:ext>
            </a:extLst>
          </p:cNvPr>
          <p:cNvPicPr>
            <a:picLocks noChangeAspect="1"/>
          </p:cNvPicPr>
          <p:nvPr/>
        </p:nvPicPr>
        <p:blipFill>
          <a:blip r:embed="rId3"/>
          <a:stretch>
            <a:fillRect/>
          </a:stretch>
        </p:blipFill>
        <p:spPr>
          <a:xfrm>
            <a:off x="-1" y="0"/>
            <a:ext cx="12192001" cy="7620000"/>
          </a:xfrm>
          <a:prstGeom prst="rect">
            <a:avLst/>
          </a:prstGeom>
        </p:spPr>
      </p:pic>
    </p:spTree>
    <p:extLst>
      <p:ext uri="{BB962C8B-B14F-4D97-AF65-F5344CB8AC3E}">
        <p14:creationId xmlns:p14="http://schemas.microsoft.com/office/powerpoint/2010/main" val="151420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A233-7CD5-FD8E-CE6E-1705CB85355F}"/>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EABE83D3-1758-73A2-DCC4-B275B44AFDB0}"/>
              </a:ext>
            </a:extLst>
          </p:cNvPr>
          <p:cNvSpPr>
            <a:spLocks noGrp="1"/>
          </p:cNvSpPr>
          <p:nvPr>
            <p:ph idx="1"/>
          </p:nvPr>
        </p:nvSpPr>
        <p:spPr/>
        <p:txBody>
          <a:bodyPr>
            <a:normAutofit lnSpcReduction="10000"/>
          </a:bodyPr>
          <a:lstStyle/>
          <a:p>
            <a:r>
              <a:rPr lang="en-US" dirty="0"/>
              <a:t>Going to show you a series of things</a:t>
            </a:r>
          </a:p>
          <a:p>
            <a:endParaRPr lang="en-US" dirty="0"/>
          </a:p>
          <a:p>
            <a:r>
              <a:rPr lang="en-US" dirty="0"/>
              <a:t>Questions to answer:</a:t>
            </a:r>
          </a:p>
          <a:p>
            <a:pPr lvl="1"/>
            <a:r>
              <a:rPr lang="en-US" dirty="0"/>
              <a:t>Is it data or not? </a:t>
            </a:r>
          </a:p>
          <a:p>
            <a:pPr lvl="1"/>
            <a:r>
              <a:rPr lang="en-US" dirty="0"/>
              <a:t>Why or why not?</a:t>
            </a:r>
          </a:p>
          <a:p>
            <a:pPr lvl="1"/>
            <a:r>
              <a:rPr lang="en-US" dirty="0"/>
              <a:t>If the answer is no, what does it need to become data?</a:t>
            </a:r>
          </a:p>
          <a:p>
            <a:r>
              <a:rPr lang="en-US" dirty="0"/>
              <a:t>Remember our checklist:</a:t>
            </a:r>
          </a:p>
          <a:p>
            <a:pPr lvl="1"/>
            <a:r>
              <a:rPr lang="en-US" dirty="0"/>
              <a:t>Collection</a:t>
            </a:r>
          </a:p>
          <a:p>
            <a:pPr lvl="1"/>
            <a:r>
              <a:rPr lang="en-US" dirty="0"/>
              <a:t>Of units of meaning</a:t>
            </a:r>
          </a:p>
          <a:p>
            <a:pPr lvl="1"/>
            <a:r>
              <a:rPr lang="en-US" dirty="0"/>
              <a:t>That can be interpreted formally</a:t>
            </a:r>
          </a:p>
        </p:txBody>
      </p:sp>
    </p:spTree>
    <p:extLst>
      <p:ext uri="{BB962C8B-B14F-4D97-AF65-F5344CB8AC3E}">
        <p14:creationId xmlns:p14="http://schemas.microsoft.com/office/powerpoint/2010/main" val="125303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E54AE-1DE5-9083-3C0D-DF1350980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CEDAF-41E5-974C-C332-1668F65A7BAC}"/>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CCD805-55FD-0ADF-BCDE-02B7E5D79357}"/>
              </a:ext>
            </a:extLst>
          </p:cNvPr>
          <p:cNvSpPr>
            <a:spLocks noGrp="1"/>
          </p:cNvSpPr>
          <p:nvPr>
            <p:ph idx="1"/>
          </p:nvPr>
        </p:nvSpPr>
        <p:spPr/>
        <p:txBody>
          <a:bodyPr>
            <a:normAutofit/>
          </a:bodyPr>
          <a:lstStyle/>
          <a:p>
            <a:endParaRPr lang="en-US" dirty="0"/>
          </a:p>
        </p:txBody>
      </p:sp>
      <p:pic>
        <p:nvPicPr>
          <p:cNvPr id="5122" name="Picture 2" descr="A spreadsheet with cell G3 selected, containing a formula multiplying the contents of E3 and F3">
            <a:extLst>
              <a:ext uri="{FF2B5EF4-FFF2-40B4-BE49-F238E27FC236}">
                <a16:creationId xmlns:a16="http://schemas.microsoft.com/office/drawing/2014/main" id="{E1360E6F-72A2-4191-F5AC-A62B3CE42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238"/>
            <a:ext cx="12192000" cy="58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5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0C8A-E935-C89A-7B87-4448E4FAB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1A3DB-CC9E-C5C1-98A0-3F3B8266E2C3}"/>
              </a:ext>
            </a:extLst>
          </p:cNvPr>
          <p:cNvSpPr>
            <a:spLocks noGrp="1"/>
          </p:cNvSpPr>
          <p:nvPr>
            <p:ph type="title"/>
          </p:nvPr>
        </p:nvSpPr>
        <p:spPr/>
        <p:txBody>
          <a:bodyPr/>
          <a:lstStyle/>
          <a:p>
            <a:r>
              <a:rPr lang="en-US"/>
              <a:t>Workshop: Data or Not?</a:t>
            </a:r>
            <a:endParaRPr lang="en-US" dirty="0"/>
          </a:p>
        </p:txBody>
      </p:sp>
      <p:pic>
        <p:nvPicPr>
          <p:cNvPr id="5" name="Picture 4" descr="A screenshot of a computer&#10;&#10;Description automatically generated">
            <a:extLst>
              <a:ext uri="{FF2B5EF4-FFF2-40B4-BE49-F238E27FC236}">
                <a16:creationId xmlns:a16="http://schemas.microsoft.com/office/drawing/2014/main" id="{38E5368C-DE35-B409-E10C-A80D7E9377FA}"/>
              </a:ext>
            </a:extLst>
          </p:cNvPr>
          <p:cNvPicPr>
            <a:picLocks noChangeAspect="1"/>
          </p:cNvPicPr>
          <p:nvPr/>
        </p:nvPicPr>
        <p:blipFill>
          <a:blip r:embed="rId3"/>
          <a:stretch>
            <a:fillRect/>
          </a:stretch>
        </p:blipFill>
        <p:spPr>
          <a:xfrm>
            <a:off x="0" y="0"/>
            <a:ext cx="12192000" cy="7103998"/>
          </a:xfrm>
          <a:prstGeom prst="rect">
            <a:avLst/>
          </a:prstGeom>
        </p:spPr>
      </p:pic>
    </p:spTree>
    <p:extLst>
      <p:ext uri="{BB962C8B-B14F-4D97-AF65-F5344CB8AC3E}">
        <p14:creationId xmlns:p14="http://schemas.microsoft.com/office/powerpoint/2010/main" val="2958426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E4A0-FDAC-37BE-20B5-3D3C43D36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34FBD-E3B0-61B9-4D59-17C37AA47D52}"/>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4BC51786-9954-A303-6812-E5F40B82E025}"/>
              </a:ext>
            </a:extLst>
          </p:cNvPr>
          <p:cNvSpPr>
            <a:spLocks noGrp="1"/>
          </p:cNvSpPr>
          <p:nvPr>
            <p:ph idx="1"/>
          </p:nvPr>
        </p:nvSpPr>
        <p:spPr/>
        <p:txBody>
          <a:bodyPr>
            <a:normAutofit/>
          </a:bodyPr>
          <a:lstStyle/>
          <a:p>
            <a:r>
              <a:rPr lang="en-US" dirty="0"/>
              <a:t>Examples will be…book</a:t>
            </a:r>
          </a:p>
        </p:txBody>
      </p:sp>
      <p:pic>
        <p:nvPicPr>
          <p:cNvPr id="7170" name="Picture 2" descr="books on brown wooden shelf">
            <a:extLst>
              <a:ext uri="{FF2B5EF4-FFF2-40B4-BE49-F238E27FC236}">
                <a16:creationId xmlns:a16="http://schemas.microsoft.com/office/drawing/2014/main" id="{20181D25-7D57-B10E-AFE1-888FF23B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2091"/>
            <a:ext cx="12758738" cy="1913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8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8A7A3-F875-570F-BF1F-C0DEB222F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F3852-4B6B-3BCE-5DF2-6511C523E47E}"/>
              </a:ext>
            </a:extLst>
          </p:cNvPr>
          <p:cNvSpPr>
            <a:spLocks noGrp="1"/>
          </p:cNvSpPr>
          <p:nvPr>
            <p:ph type="title"/>
          </p:nvPr>
        </p:nvSpPr>
        <p:spPr/>
        <p:txBody>
          <a:bodyPr/>
          <a:lstStyle/>
          <a:p>
            <a:r>
              <a:rPr lang="en-US" dirty="0"/>
              <a:t>Workshop: Data or Not?</a:t>
            </a:r>
          </a:p>
        </p:txBody>
      </p:sp>
      <p:sp>
        <p:nvSpPr>
          <p:cNvPr id="5" name="Content Placeholder 4">
            <a:extLst>
              <a:ext uri="{FF2B5EF4-FFF2-40B4-BE49-F238E27FC236}">
                <a16:creationId xmlns:a16="http://schemas.microsoft.com/office/drawing/2014/main" id="{B866D70C-9C15-2A86-6423-B604AB81B354}"/>
              </a:ext>
            </a:extLst>
          </p:cNvPr>
          <p:cNvSpPr>
            <a:spLocks noGrp="1"/>
          </p:cNvSpPr>
          <p:nvPr>
            <p:ph idx="1"/>
          </p:nvPr>
        </p:nvSpPr>
        <p:spPr/>
        <p:txBody>
          <a:bodyPr/>
          <a:lstStyle/>
          <a:p>
            <a:endParaRPr lang="en-US" dirty="0"/>
          </a:p>
        </p:txBody>
      </p:sp>
      <p:pic>
        <p:nvPicPr>
          <p:cNvPr id="6146" name="Picture 2" descr="bible opened on table">
            <a:extLst>
              <a:ext uri="{FF2B5EF4-FFF2-40B4-BE49-F238E27FC236}">
                <a16:creationId xmlns:a16="http://schemas.microsoft.com/office/drawing/2014/main" id="{A7C8620B-0E3B-1066-1528-77C4685C7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4475"/>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85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33BFF-5E60-58A6-A202-2515E158957D}"/>
            </a:ext>
          </a:extLst>
        </p:cNvPr>
        <p:cNvGrpSpPr/>
        <p:nvPr/>
      </p:nvGrpSpPr>
      <p:grpSpPr>
        <a:xfrm>
          <a:off x="0" y="0"/>
          <a:ext cx="0" cy="0"/>
          <a:chOff x="0" y="0"/>
          <a:chExt cx="0" cy="0"/>
        </a:xfrm>
      </p:grpSpPr>
      <p:pic>
        <p:nvPicPr>
          <p:cNvPr id="9218" name="Picture 2" descr="Message_in_a_bottle_film_poster">
            <a:extLst>
              <a:ext uri="{FF2B5EF4-FFF2-40B4-BE49-F238E27FC236}">
                <a16:creationId xmlns:a16="http://schemas.microsoft.com/office/drawing/2014/main" id="{A3EE2AE9-0661-E9C3-B4B9-6B243029C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19" y="0"/>
            <a:ext cx="4576762" cy="687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907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8178-5441-C29E-A5CA-FE5A006B4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4D3B5-1C48-2C02-644A-F26C55E8B7C4}"/>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2B11B2-8B72-2E1C-A5F9-CFB42D8F9098}"/>
              </a:ext>
            </a:extLst>
          </p:cNvPr>
          <p:cNvSpPr>
            <a:spLocks noGrp="1"/>
          </p:cNvSpPr>
          <p:nvPr>
            <p:ph idx="1"/>
          </p:nvPr>
        </p:nvSpPr>
        <p:spPr/>
        <p:txBody>
          <a:bodyPr>
            <a:normAutofit/>
          </a:bodyPr>
          <a:lstStyle/>
          <a:p>
            <a:r>
              <a:rPr lang="en-US" dirty="0"/>
              <a:t>Examples will be…series of movie posters</a:t>
            </a:r>
          </a:p>
        </p:txBody>
      </p:sp>
      <p:pic>
        <p:nvPicPr>
          <p:cNvPr id="8194" name="Picture 2" descr="Sparks movie posters">
            <a:extLst>
              <a:ext uri="{FF2B5EF4-FFF2-40B4-BE49-F238E27FC236}">
                <a16:creationId xmlns:a16="http://schemas.microsoft.com/office/drawing/2014/main" id="{85A3593E-A85D-A272-29B1-5C4069612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0063"/>
            <a:ext cx="12192000" cy="833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88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BA7E-D27C-D9AA-1155-0F19D27F9CA6}"/>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99DD079F-DFFA-717F-5A1B-99098328D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0"/>
            <a:ext cx="8453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2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E0BE-EE1C-2585-C8D8-1A6AEFBE3290}"/>
              </a:ext>
            </a:extLst>
          </p:cNvPr>
          <p:cNvSpPr>
            <a:spLocks noGrp="1"/>
          </p:cNvSpPr>
          <p:nvPr>
            <p:ph type="title"/>
          </p:nvPr>
        </p:nvSpPr>
        <p:spPr/>
        <p:txBody>
          <a:bodyPr/>
          <a:lstStyle/>
          <a:p>
            <a:r>
              <a:rPr lang="en-US" dirty="0"/>
              <a:t>What is data? </a:t>
            </a:r>
          </a:p>
        </p:txBody>
      </p:sp>
      <p:sp>
        <p:nvSpPr>
          <p:cNvPr id="3" name="Content Placeholder 2">
            <a:extLst>
              <a:ext uri="{FF2B5EF4-FFF2-40B4-BE49-F238E27FC236}">
                <a16:creationId xmlns:a16="http://schemas.microsoft.com/office/drawing/2014/main" id="{A4A96EE9-66DD-FF02-5F1D-2AFDB605B24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03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0EC06-B429-BF02-EAB9-8BDE131FC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05734-9712-8103-8CF5-DB16F0BD8395}"/>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70058D9B-5B6A-86E1-CD67-F1E11219057C}"/>
              </a:ext>
            </a:extLst>
          </p:cNvPr>
          <p:cNvSpPr>
            <a:spLocks noGrp="1"/>
          </p:cNvSpPr>
          <p:nvPr>
            <p:ph idx="1"/>
          </p:nvPr>
        </p:nvSpPr>
        <p:spPr/>
        <p:txBody>
          <a:bodyPr>
            <a:normAutofit/>
          </a:bodyPr>
          <a:lstStyle/>
          <a:p>
            <a:r>
              <a:rPr lang="en-US" dirty="0"/>
              <a:t>collection of sentences</a:t>
            </a:r>
          </a:p>
        </p:txBody>
      </p:sp>
      <p:pic>
        <p:nvPicPr>
          <p:cNvPr id="6" name="Picture 5" descr="A screenshot of a computer&#10;&#10;Description automatically generated">
            <a:extLst>
              <a:ext uri="{FF2B5EF4-FFF2-40B4-BE49-F238E27FC236}">
                <a16:creationId xmlns:a16="http://schemas.microsoft.com/office/drawing/2014/main" id="{CDF792A4-4D8E-C00C-0163-70544258F012}"/>
              </a:ext>
            </a:extLst>
          </p:cNvPr>
          <p:cNvPicPr>
            <a:picLocks noChangeAspect="1"/>
          </p:cNvPicPr>
          <p:nvPr/>
        </p:nvPicPr>
        <p:blipFill>
          <a:blip r:embed="rId3"/>
          <a:stretch>
            <a:fillRect/>
          </a:stretch>
        </p:blipFill>
        <p:spPr>
          <a:xfrm>
            <a:off x="0" y="0"/>
            <a:ext cx="12192000" cy="7620000"/>
          </a:xfrm>
          <a:prstGeom prst="rect">
            <a:avLst/>
          </a:prstGeom>
        </p:spPr>
      </p:pic>
    </p:spTree>
    <p:extLst>
      <p:ext uri="{BB962C8B-B14F-4D97-AF65-F5344CB8AC3E}">
        <p14:creationId xmlns:p14="http://schemas.microsoft.com/office/powerpoint/2010/main" val="1053590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4F869-D4FE-6A4B-913C-01568746EB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CC185AA-5350-49F1-305C-CE9ABFB7A61F}"/>
              </a:ext>
            </a:extLst>
          </p:cNvPr>
          <p:cNvPicPr>
            <a:picLocks noChangeAspect="1"/>
          </p:cNvPicPr>
          <p:nvPr/>
        </p:nvPicPr>
        <p:blipFill>
          <a:blip r:embed="rId3"/>
          <a:stretch>
            <a:fillRect/>
          </a:stretch>
        </p:blipFill>
        <p:spPr>
          <a:xfrm>
            <a:off x="428626" y="700088"/>
            <a:ext cx="5105400" cy="5105400"/>
          </a:xfrm>
          <a:prstGeom prst="rect">
            <a:avLst/>
          </a:prstGeom>
        </p:spPr>
      </p:pic>
      <p:pic>
        <p:nvPicPr>
          <p:cNvPr id="11266" name="Picture 2" descr="Apple Watch Series 10 - 42mm - GPS + Cellular  - Jet Black Aluminum Case - Black Sport Band - S/M">
            <a:extLst>
              <a:ext uri="{FF2B5EF4-FFF2-40B4-BE49-F238E27FC236}">
                <a16:creationId xmlns:a16="http://schemas.microsoft.com/office/drawing/2014/main" id="{A6BC2374-3377-A73A-D7AA-154F24CA7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4" y="300038"/>
            <a:ext cx="590550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3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35305-CB4C-F378-4E63-70FD59F228BE}"/>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957880E8-C82A-ACDE-8793-BD438E0A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365125"/>
            <a:ext cx="8128000" cy="5499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368AEC2-6859-1CAE-784F-2B48B3A2F089}"/>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682816D1-3609-6656-D7A9-F57B2AA6527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679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D600-5C45-444F-83DE-92A2DD57610F}"/>
              </a:ext>
            </a:extLst>
          </p:cNvPr>
          <p:cNvSpPr>
            <a:spLocks noGrp="1"/>
          </p:cNvSpPr>
          <p:nvPr>
            <p:ph type="title"/>
          </p:nvPr>
        </p:nvSpPr>
        <p:spPr/>
        <p:txBody>
          <a:bodyPr/>
          <a:lstStyle/>
          <a:p>
            <a:r>
              <a:rPr lang="en-US" dirty="0"/>
              <a:t>Workshop: What is missing?</a:t>
            </a:r>
          </a:p>
        </p:txBody>
      </p:sp>
      <p:sp>
        <p:nvSpPr>
          <p:cNvPr id="3" name="Content Placeholder 2">
            <a:extLst>
              <a:ext uri="{FF2B5EF4-FFF2-40B4-BE49-F238E27FC236}">
                <a16:creationId xmlns:a16="http://schemas.microsoft.com/office/drawing/2014/main" id="{6EEBA0FE-6F64-F6E4-1286-8F724875DA3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830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ED87-FA24-9460-DEA6-D0E569FEE7A3}"/>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8FFA924A-88BC-F135-3DCC-AA2D9EAB5130}"/>
              </a:ext>
            </a:extLst>
          </p:cNvPr>
          <p:cNvSpPr>
            <a:spLocks noGrp="1"/>
          </p:cNvSpPr>
          <p:nvPr>
            <p:ph idx="1"/>
          </p:nvPr>
        </p:nvSpPr>
        <p:spPr/>
        <p:txBody>
          <a:bodyPr/>
          <a:lstStyle/>
          <a:p>
            <a:r>
              <a:rPr lang="en-US" i="0" dirty="0">
                <a:solidFill>
                  <a:srgbClr val="202122"/>
                </a:solidFill>
                <a:effectLst/>
                <a:latin typeface="Arial" panose="020B0604020202020204" pitchFamily="34" charset="0"/>
              </a:rPr>
              <a:t>a collection of discrete or continuous values that convey information, describing the quantity, quality, fact, statistics, other basic units of meaning, or simply sequences of symbols that may be further interpreted formally.</a:t>
            </a:r>
            <a:endParaRPr lang="en-US" dirty="0"/>
          </a:p>
        </p:txBody>
      </p:sp>
    </p:spTree>
    <p:extLst>
      <p:ext uri="{BB962C8B-B14F-4D97-AF65-F5344CB8AC3E}">
        <p14:creationId xmlns:p14="http://schemas.microsoft.com/office/powerpoint/2010/main" val="123466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9BEE2-9615-8F63-A52A-B05C1B4B6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80490-4B5A-5282-1468-AC67639629B5}"/>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FB8651E0-CB47-5B6C-8A62-B4839747F1AD}"/>
              </a:ext>
            </a:extLst>
          </p:cNvPr>
          <p:cNvSpPr>
            <a:spLocks noGrp="1"/>
          </p:cNvSpPr>
          <p:nvPr>
            <p:ph idx="1"/>
          </p:nvPr>
        </p:nvSpPr>
        <p:spPr/>
        <p:txBody>
          <a:bodyPr/>
          <a:lstStyle/>
          <a:p>
            <a:r>
              <a:rPr lang="en-US"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collection</a:t>
            </a:r>
            <a:r>
              <a:rPr lang="en-US" i="0" dirty="0">
                <a:solidFill>
                  <a:srgbClr val="202122"/>
                </a:solidFill>
                <a:effectLst/>
                <a:latin typeface="Arial" panose="020B0604020202020204" pitchFamily="34" charset="0"/>
              </a:rPr>
              <a:t> of discrete or continuous values that convey information, describing the quantity, quality, fact, statistics, other </a:t>
            </a:r>
            <a:r>
              <a:rPr lang="en-US" b="1" i="0" dirty="0">
                <a:solidFill>
                  <a:srgbClr val="202122"/>
                </a:solidFill>
                <a:effectLst/>
                <a:latin typeface="Arial" panose="020B0604020202020204" pitchFamily="34" charset="0"/>
              </a:rPr>
              <a:t>basic units of meaning</a:t>
            </a:r>
            <a:r>
              <a:rPr lang="en-US" i="0" dirty="0">
                <a:solidFill>
                  <a:srgbClr val="202122"/>
                </a:solidFill>
                <a:effectLst/>
                <a:latin typeface="Arial" panose="020B0604020202020204" pitchFamily="34" charset="0"/>
              </a:rPr>
              <a:t>, or simply sequences of symbols that may be </a:t>
            </a:r>
            <a:r>
              <a:rPr lang="en-US" b="1" i="0" dirty="0">
                <a:solidFill>
                  <a:srgbClr val="202122"/>
                </a:solidFill>
                <a:effectLst/>
                <a:latin typeface="Arial" panose="020B0604020202020204" pitchFamily="34" charset="0"/>
              </a:rPr>
              <a:t>further interpreted formally.</a:t>
            </a:r>
            <a:endParaRPr lang="en-US" b="1" dirty="0"/>
          </a:p>
        </p:txBody>
      </p:sp>
    </p:spTree>
    <p:extLst>
      <p:ext uri="{BB962C8B-B14F-4D97-AF65-F5344CB8AC3E}">
        <p14:creationId xmlns:p14="http://schemas.microsoft.com/office/powerpoint/2010/main" val="306223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50E8D-DFAC-4B6C-D9C7-DE1F7D61D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D41C4-FDD7-56C8-9A37-91DF76329056}"/>
              </a:ext>
            </a:extLst>
          </p:cNvPr>
          <p:cNvSpPr>
            <a:spLocks noGrp="1"/>
          </p:cNvSpPr>
          <p:nvPr>
            <p:ph type="title"/>
          </p:nvPr>
        </p:nvSpPr>
        <p:spPr/>
        <p:txBody>
          <a:bodyPr/>
          <a:lstStyle/>
          <a:p>
            <a:r>
              <a:rPr lang="en-US" dirty="0"/>
              <a:t>Data is…a collection</a:t>
            </a:r>
          </a:p>
        </p:txBody>
      </p:sp>
      <p:sp>
        <p:nvSpPr>
          <p:cNvPr id="3" name="Content Placeholder 2">
            <a:extLst>
              <a:ext uri="{FF2B5EF4-FFF2-40B4-BE49-F238E27FC236}">
                <a16:creationId xmlns:a16="http://schemas.microsoft.com/office/drawing/2014/main" id="{5A0E6E3B-2D90-7EBB-A19B-71DDD04452CF}"/>
              </a:ext>
            </a:extLst>
          </p:cNvPr>
          <p:cNvSpPr>
            <a:spLocks noGrp="1"/>
          </p:cNvSpPr>
          <p:nvPr>
            <p:ph idx="1"/>
          </p:nvPr>
        </p:nvSpPr>
        <p:spPr/>
        <p:txBody>
          <a:bodyPr>
            <a:normAutofit/>
          </a:bodyPr>
          <a:lstStyle/>
          <a:p>
            <a:r>
              <a:rPr lang="en-US" i="0" dirty="0">
                <a:solidFill>
                  <a:srgbClr val="202122"/>
                </a:solidFill>
                <a:effectLst/>
                <a:latin typeface="Arial" panose="020B0604020202020204" pitchFamily="34" charset="0"/>
              </a:rPr>
              <a:t>What do we mean by collection?</a:t>
            </a:r>
          </a:p>
          <a:p>
            <a:r>
              <a:rPr lang="en-US" i="0" dirty="0">
                <a:solidFill>
                  <a:srgbClr val="202122"/>
                </a:solidFill>
                <a:effectLst/>
                <a:latin typeface="Arial" panose="020B0604020202020204" pitchFamily="34" charset="0"/>
              </a:rPr>
              <a:t>Verb</a:t>
            </a:r>
          </a:p>
          <a:p>
            <a:pPr lvl="1"/>
            <a:r>
              <a:rPr lang="en-US" dirty="0">
                <a:solidFill>
                  <a:srgbClr val="202122"/>
                </a:solidFill>
                <a:latin typeface="Arial" panose="020B0604020202020204" pitchFamily="34" charset="0"/>
              </a:rPr>
              <a:t>How is it gathered?</a:t>
            </a:r>
          </a:p>
          <a:p>
            <a:pPr lvl="1"/>
            <a:r>
              <a:rPr lang="en-US" dirty="0">
                <a:solidFill>
                  <a:srgbClr val="202122"/>
                </a:solidFill>
                <a:latin typeface="Arial" panose="020B0604020202020204" pitchFamily="34" charset="0"/>
              </a:rPr>
              <a:t>Manually, automatically</a:t>
            </a:r>
          </a:p>
          <a:p>
            <a:r>
              <a:rPr lang="en-US" i="0" dirty="0">
                <a:solidFill>
                  <a:srgbClr val="202122"/>
                </a:solidFill>
                <a:effectLst/>
                <a:latin typeface="Arial" panose="020B0604020202020204" pitchFamily="34" charset="0"/>
              </a:rPr>
              <a:t>Noun</a:t>
            </a:r>
          </a:p>
          <a:p>
            <a:pPr lvl="1"/>
            <a:r>
              <a:rPr lang="en-US" i="0" dirty="0">
                <a:solidFill>
                  <a:srgbClr val="202122"/>
                </a:solidFill>
                <a:effectLst/>
                <a:latin typeface="Arial" panose="020B0604020202020204" pitchFamily="34" charset="0"/>
              </a:rPr>
              <a:t>What is the format?</a:t>
            </a:r>
          </a:p>
          <a:p>
            <a:pPr lvl="1"/>
            <a:r>
              <a:rPr lang="en-US" i="0" dirty="0">
                <a:solidFill>
                  <a:srgbClr val="202122"/>
                </a:solidFill>
                <a:effectLst/>
                <a:latin typeface="Arial" panose="020B0604020202020204" pitchFamily="34" charset="0"/>
              </a:rPr>
              <a:t>Spreadsheet</a:t>
            </a:r>
          </a:p>
          <a:p>
            <a:pPr lvl="1"/>
            <a:r>
              <a:rPr lang="en-US" dirty="0">
                <a:solidFill>
                  <a:srgbClr val="202122"/>
                </a:solidFill>
                <a:latin typeface="Arial" panose="020B0604020202020204" pitchFamily="34" charset="0"/>
              </a:rPr>
              <a:t>Database</a:t>
            </a:r>
          </a:p>
          <a:p>
            <a:r>
              <a:rPr lang="en-US" dirty="0">
                <a:solidFill>
                  <a:srgbClr val="202122"/>
                </a:solidFill>
                <a:latin typeface="Arial" panose="020B0604020202020204" pitchFamily="34" charset="0"/>
              </a:rPr>
              <a:t>Raw vs organized</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94006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2100E-15C9-8987-1A27-92D7CE4EC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69BA6-1DFA-D4B1-5B5D-CCCF231E990D}"/>
              </a:ext>
            </a:extLst>
          </p:cNvPr>
          <p:cNvSpPr>
            <a:spLocks noGrp="1"/>
          </p:cNvSpPr>
          <p:nvPr>
            <p:ph type="title"/>
          </p:nvPr>
        </p:nvSpPr>
        <p:spPr/>
        <p:txBody>
          <a:bodyPr/>
          <a:lstStyle/>
          <a:p>
            <a:r>
              <a:rPr lang="en-US" dirty="0"/>
              <a:t>Data is…a collection of basic units of meaning</a:t>
            </a:r>
          </a:p>
        </p:txBody>
      </p:sp>
      <p:pic>
        <p:nvPicPr>
          <p:cNvPr id="4" name="Picture 2" descr="undefined">
            <a:extLst>
              <a:ext uri="{FF2B5EF4-FFF2-40B4-BE49-F238E27FC236}">
                <a16:creationId xmlns:a16="http://schemas.microsoft.com/office/drawing/2014/main" id="{504BC623-272B-7F88-D2D1-CAFB11B0B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94" y="1460500"/>
            <a:ext cx="4832012"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22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A7F64-960F-BC15-164F-65D7344CD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EF518-E6D9-D555-756C-E5746EEC72F4}"/>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08A0AACA-CD00-5D35-0404-A292052E1613}"/>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Numbers</a:t>
            </a:r>
          </a:p>
          <a:p>
            <a:r>
              <a:rPr lang="en-US" dirty="0">
                <a:solidFill>
                  <a:srgbClr val="202122"/>
                </a:solidFill>
                <a:latin typeface="Arial" panose="020B0604020202020204" pitchFamily="34" charset="0"/>
              </a:rPr>
              <a:t>Words</a:t>
            </a:r>
          </a:p>
          <a:p>
            <a:r>
              <a:rPr lang="en-US" dirty="0">
                <a:solidFill>
                  <a:srgbClr val="202122"/>
                </a:solidFill>
                <a:latin typeface="Arial" panose="020B0604020202020204" pitchFamily="34" charset="0"/>
              </a:rPr>
              <a:t>Dates</a:t>
            </a:r>
          </a:p>
          <a:p>
            <a:r>
              <a:rPr lang="en-US" i="0" dirty="0">
                <a:solidFill>
                  <a:srgbClr val="202122"/>
                </a:solidFill>
                <a:effectLst/>
                <a:latin typeface="Arial" panose="020B0604020202020204" pitchFamily="34" charset="0"/>
              </a:rPr>
              <a:t>Characteristics</a:t>
            </a:r>
          </a:p>
          <a:p>
            <a:r>
              <a:rPr lang="en-US" dirty="0">
                <a:solidFill>
                  <a:srgbClr val="202122"/>
                </a:solidFill>
                <a:latin typeface="Arial" panose="020B0604020202020204" pitchFamily="34" charset="0"/>
              </a:rPr>
              <a:t>Data about the data itself – metadata</a:t>
            </a:r>
          </a:p>
          <a:p>
            <a:r>
              <a:rPr lang="en-US" i="0" dirty="0">
                <a:solidFill>
                  <a:srgbClr val="202122"/>
                </a:solidFill>
                <a:effectLst/>
                <a:latin typeface="Arial" panose="020B0604020202020204" pitchFamily="34" charset="0"/>
              </a:rPr>
              <a:t>Other things?</a:t>
            </a:r>
          </a:p>
        </p:txBody>
      </p:sp>
    </p:spTree>
    <p:extLst>
      <p:ext uri="{BB962C8B-B14F-4D97-AF65-F5344CB8AC3E}">
        <p14:creationId xmlns:p14="http://schemas.microsoft.com/office/powerpoint/2010/main" val="137032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B6FE-2F4D-2C8D-59D4-58315F52E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F6C72-C934-1C90-4334-C71E92BD8C99}"/>
              </a:ext>
            </a:extLst>
          </p:cNvPr>
          <p:cNvSpPr>
            <a:spLocks noGrp="1"/>
          </p:cNvSpPr>
          <p:nvPr>
            <p:ph type="title"/>
          </p:nvPr>
        </p:nvSpPr>
        <p:spPr/>
        <p:txBody>
          <a:bodyPr/>
          <a:lstStyle/>
          <a:p>
            <a:r>
              <a:rPr lang="en-US" dirty="0"/>
              <a:t>Data…may be further interpreted formally</a:t>
            </a:r>
          </a:p>
        </p:txBody>
      </p:sp>
      <p:sp>
        <p:nvSpPr>
          <p:cNvPr id="3" name="Content Placeholder 2">
            <a:extLst>
              <a:ext uri="{FF2B5EF4-FFF2-40B4-BE49-F238E27FC236}">
                <a16:creationId xmlns:a16="http://schemas.microsoft.com/office/drawing/2014/main" id="{466A3979-AEEB-7087-A664-4D2E54231C49}"/>
              </a:ext>
            </a:extLst>
          </p:cNvPr>
          <p:cNvSpPr>
            <a:spLocks noGrp="1"/>
          </p:cNvSpPr>
          <p:nvPr>
            <p:ph idx="1"/>
          </p:nvPr>
        </p:nvSpPr>
        <p:spPr/>
        <p:txBody>
          <a:bodyPr/>
          <a:lstStyle/>
          <a:p>
            <a:r>
              <a:rPr lang="en-US" i="0" dirty="0">
                <a:solidFill>
                  <a:srgbClr val="202122"/>
                </a:solidFill>
                <a:effectLst/>
                <a:latin typeface="Arial" panose="020B0604020202020204" pitchFamily="34" charset="0"/>
              </a:rPr>
              <a:t>Why use a computer to interpret data?</a:t>
            </a:r>
          </a:p>
          <a:p>
            <a:pPr lvl="1"/>
            <a:r>
              <a:rPr lang="en-US" dirty="0">
                <a:solidFill>
                  <a:srgbClr val="202122"/>
                </a:solidFill>
                <a:latin typeface="Arial" panose="020B0604020202020204" pitchFamily="34" charset="0"/>
              </a:rPr>
              <a:t>Fast</a:t>
            </a:r>
          </a:p>
          <a:p>
            <a:pPr lvl="1"/>
            <a:r>
              <a:rPr lang="en-US" i="0" dirty="0">
                <a:solidFill>
                  <a:srgbClr val="202122"/>
                </a:solidFill>
                <a:effectLst/>
                <a:latin typeface="Arial" panose="020B0604020202020204" pitchFamily="34" charset="0"/>
              </a:rPr>
              <a:t>Scale</a:t>
            </a:r>
          </a:p>
          <a:p>
            <a:r>
              <a:rPr lang="en-US" i="0" dirty="0">
                <a:solidFill>
                  <a:srgbClr val="202122"/>
                </a:solidFill>
                <a:effectLst/>
                <a:latin typeface="Arial" panose="020B0604020202020204" pitchFamily="34" charset="0"/>
              </a:rPr>
              <a:t>What does analysis look like?</a:t>
            </a:r>
          </a:p>
          <a:p>
            <a:pPr lvl="1"/>
            <a:r>
              <a:rPr lang="en-US" dirty="0">
                <a:solidFill>
                  <a:srgbClr val="202122"/>
                </a:solidFill>
                <a:latin typeface="Arial" panose="020B0604020202020204" pitchFamily="34" charset="0"/>
              </a:rPr>
              <a:t>Quantitative vs qualitative</a:t>
            </a:r>
          </a:p>
          <a:p>
            <a:r>
              <a:rPr lang="en-US" i="0" dirty="0">
                <a:solidFill>
                  <a:srgbClr val="202122"/>
                </a:solidFill>
                <a:effectLst/>
                <a:latin typeface="Arial" panose="020B0604020202020204" pitchFamily="34" charset="0"/>
              </a:rPr>
              <a:t>Computers lack nuance </a:t>
            </a:r>
          </a:p>
          <a:p>
            <a:pPr lvl="1"/>
            <a:r>
              <a:rPr lang="en-US" dirty="0">
                <a:solidFill>
                  <a:srgbClr val="202122"/>
                </a:solidFill>
                <a:latin typeface="Arial" panose="020B0604020202020204" pitchFamily="34" charset="0"/>
              </a:rPr>
              <a:t>N</a:t>
            </a:r>
            <a:r>
              <a:rPr lang="en-US" i="0" dirty="0">
                <a:solidFill>
                  <a:srgbClr val="202122"/>
                </a:solidFill>
                <a:effectLst/>
                <a:latin typeface="Arial" panose="020B0604020202020204" pitchFamily="34" charset="0"/>
              </a:rPr>
              <a:t>eed careful formatting to analyze</a:t>
            </a:r>
          </a:p>
          <a:p>
            <a:pPr lvl="1"/>
            <a:r>
              <a:rPr lang="en-US" dirty="0">
                <a:solidFill>
                  <a:srgbClr val="202122"/>
                </a:solidFill>
                <a:latin typeface="Arial" panose="020B0604020202020204" pitchFamily="34" charset="0"/>
              </a:rPr>
              <a:t>Particularly challenging with humanities stuff!</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a:p>
            <a:endParaRPr lang="en-US" b="1" dirty="0"/>
          </a:p>
        </p:txBody>
      </p:sp>
    </p:spTree>
    <p:extLst>
      <p:ext uri="{BB962C8B-B14F-4D97-AF65-F5344CB8AC3E}">
        <p14:creationId xmlns:p14="http://schemas.microsoft.com/office/powerpoint/2010/main" val="394982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1358-1D78-25DD-ED25-63868AAFA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5C197-0FF1-6C76-FEAD-F32B68E7FF09}"/>
              </a:ext>
            </a:extLst>
          </p:cNvPr>
          <p:cNvSpPr>
            <a:spLocks noGrp="1"/>
          </p:cNvSpPr>
          <p:nvPr>
            <p:ph type="title"/>
          </p:nvPr>
        </p:nvSpPr>
        <p:spPr/>
        <p:txBody>
          <a:bodyPr/>
          <a:lstStyle/>
          <a:p>
            <a:r>
              <a:rPr lang="en-US" dirty="0"/>
              <a:t>Altogether…</a:t>
            </a:r>
          </a:p>
        </p:txBody>
      </p:sp>
      <p:sp>
        <p:nvSpPr>
          <p:cNvPr id="3" name="Content Placeholder 2">
            <a:extLst>
              <a:ext uri="{FF2B5EF4-FFF2-40B4-BE49-F238E27FC236}">
                <a16:creationId xmlns:a16="http://schemas.microsoft.com/office/drawing/2014/main" id="{0B0C6578-829A-777B-40A6-FE9E4AF46839}"/>
              </a:ext>
            </a:extLst>
          </p:cNvPr>
          <p:cNvSpPr>
            <a:spLocks noGrp="1"/>
          </p:cNvSpPr>
          <p:nvPr>
            <p:ph idx="1"/>
          </p:nvPr>
        </p:nvSpPr>
        <p:spPr/>
        <p:txBody>
          <a:bodyPr/>
          <a:lstStyle/>
          <a:p>
            <a:r>
              <a:rPr lang="en-US" i="0" dirty="0">
                <a:solidFill>
                  <a:srgbClr val="202122"/>
                </a:solidFill>
                <a:effectLst/>
                <a:latin typeface="Arial" panose="020B0604020202020204" pitchFamily="34" charset="0"/>
              </a:rPr>
              <a:t>Data is a collection of basic units of meaning, that may be further interpreted formally.</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With that in mind, how does that apply to the thing you produced last week?</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What is humanities data, especially?</a:t>
            </a:r>
          </a:p>
          <a:p>
            <a:r>
              <a:rPr lang="en-US" dirty="0">
                <a:solidFill>
                  <a:srgbClr val="202122"/>
                </a:solidFill>
                <a:latin typeface="Arial" panose="020B0604020202020204" pitchFamily="34" charset="0"/>
              </a:rPr>
              <a:t>Is a book data?</a:t>
            </a:r>
            <a:endParaRPr lang="en-US" dirty="0"/>
          </a:p>
        </p:txBody>
      </p:sp>
      <p:sp>
        <p:nvSpPr>
          <p:cNvPr id="4" name="TextBox 3">
            <a:extLst>
              <a:ext uri="{FF2B5EF4-FFF2-40B4-BE49-F238E27FC236}">
                <a16:creationId xmlns:a16="http://schemas.microsoft.com/office/drawing/2014/main" id="{B93294C8-1FF7-9A0A-66FB-4B8166484534}"/>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057432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314</TotalTime>
  <Words>700</Words>
  <Application>Microsoft Macintosh PowerPoint</Application>
  <PresentationFormat>Widescreen</PresentationFormat>
  <Paragraphs>91</Paragraphs>
  <Slides>23</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Aptos Display</vt:lpstr>
      <vt:lpstr>Arial</vt:lpstr>
      <vt:lpstr>Office Theme</vt:lpstr>
      <vt:lpstr>Data: A Definition</vt:lpstr>
      <vt:lpstr>What is data? </vt:lpstr>
      <vt:lpstr>Data is…</vt:lpstr>
      <vt:lpstr>Data is…</vt:lpstr>
      <vt:lpstr>Data is…a collection</vt:lpstr>
      <vt:lpstr>Data is…a collection of basic units of meaning</vt:lpstr>
      <vt:lpstr>Data is…a collection of basic units of meaning</vt:lpstr>
      <vt:lpstr>Data…may be further interpreted formally</vt:lpstr>
      <vt:lpstr>Altogether…</vt:lpstr>
      <vt:lpstr>What is not data?</vt:lpstr>
      <vt:lpstr>PowerPoint Presentation</vt:lpstr>
      <vt:lpstr>Workshop: Data or Not?</vt:lpstr>
      <vt:lpstr>Workshop: Data or Not?</vt:lpstr>
      <vt:lpstr>Workshop: Data or Not?</vt:lpstr>
      <vt:lpstr>Workshop: Data or Not?</vt:lpstr>
      <vt:lpstr>Workshop: Data or Not?</vt:lpstr>
      <vt:lpstr>PowerPoint Presentation</vt:lpstr>
      <vt:lpstr>Workshop: Data or Not?</vt:lpstr>
      <vt:lpstr>PowerPoint Presentation</vt:lpstr>
      <vt:lpstr>Workshop: Data or Not?</vt:lpstr>
      <vt:lpstr>PowerPoint Presentation</vt:lpstr>
      <vt:lpstr>PowerPoint Presentation</vt:lpstr>
      <vt:lpstr>Workshop: What is missing?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Walsh, Brandon M (bmw9t)</dc:creator>
  <cp:lastModifiedBy>Walsh, Brandon M (bmw9t)</cp:lastModifiedBy>
  <cp:revision>76</cp:revision>
  <dcterms:created xsi:type="dcterms:W3CDTF">2024-12-10T15:14:51Z</dcterms:created>
  <dcterms:modified xsi:type="dcterms:W3CDTF">2024-12-11T18:58:34Z</dcterms:modified>
</cp:coreProperties>
</file>